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70" r:id="rId3"/>
    <p:sldId id="267" r:id="rId4"/>
    <p:sldId id="268" r:id="rId5"/>
  </p:sldIdLst>
  <p:sldSz cx="9601200" cy="12801600" type="A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CC0099"/>
    <a:srgbClr val="CC00FF"/>
    <a:srgbClr val="9933FF"/>
    <a:srgbClr val="FF33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8" autoAdjust="0"/>
    <p:restoredTop sz="94660" autoAdjust="0"/>
  </p:normalViewPr>
  <p:slideViewPr>
    <p:cSldViewPr snapToGrid="0">
      <p:cViewPr>
        <p:scale>
          <a:sx n="50" d="100"/>
          <a:sy n="50" d="100"/>
        </p:scale>
        <p:origin x="-3192" y="-522"/>
      </p:cViewPr>
      <p:guideLst>
        <p:guide orient="horz" pos="4032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F644-22FC-4CF1-95B6-1BCFB6C22D7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974E-FDC2-4D09-8A0F-D56B2F0E1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5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F644-22FC-4CF1-95B6-1BCFB6C22D7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974E-FDC2-4D09-8A0F-D56B2F0E1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6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F644-22FC-4CF1-95B6-1BCFB6C22D7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974E-FDC2-4D09-8A0F-D56B2F0E1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2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F644-22FC-4CF1-95B6-1BCFB6C22D7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974E-FDC2-4D09-8A0F-D56B2F0E1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3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F644-22FC-4CF1-95B6-1BCFB6C22D7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974E-FDC2-4D09-8A0F-D56B2F0E1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7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F644-22FC-4CF1-95B6-1BCFB6C22D7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974E-FDC2-4D09-8A0F-D56B2F0E1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2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F644-22FC-4CF1-95B6-1BCFB6C22D7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974E-FDC2-4D09-8A0F-D56B2F0E1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4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F644-22FC-4CF1-95B6-1BCFB6C22D7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974E-FDC2-4D09-8A0F-D56B2F0E1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8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F644-22FC-4CF1-95B6-1BCFB6C22D7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974E-FDC2-4D09-8A0F-D56B2F0E1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2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F644-22FC-4CF1-95B6-1BCFB6C22D7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974E-FDC2-4D09-8A0F-D56B2F0E1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0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F644-22FC-4CF1-95B6-1BCFB6C22D7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974E-FDC2-4D09-8A0F-D56B2F0E1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9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EF644-22FC-4CF1-95B6-1BCFB6C22D7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6974E-FDC2-4D09-8A0F-D56B2F0E1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9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97" name="Rectangle 25"/>
          <p:cNvSpPr>
            <a:spLocks noChangeArrowheads="1"/>
          </p:cNvSpPr>
          <p:nvPr/>
        </p:nvSpPr>
        <p:spPr bwMode="auto">
          <a:xfrm>
            <a:off x="2880360" y="4679105"/>
            <a:ext cx="720090" cy="5126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endParaRPr lang="en-US"/>
          </a:p>
        </p:txBody>
      </p:sp>
      <p:sp>
        <p:nvSpPr>
          <p:cNvPr id="156700" name="Rectangle 28"/>
          <p:cNvSpPr>
            <a:spLocks noChangeArrowheads="1"/>
          </p:cNvSpPr>
          <p:nvPr/>
        </p:nvSpPr>
        <p:spPr bwMode="auto">
          <a:xfrm>
            <a:off x="3827304" y="3946385"/>
            <a:ext cx="371714" cy="5126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endParaRPr lang="en-US"/>
          </a:p>
        </p:txBody>
      </p:sp>
      <p:sp>
        <p:nvSpPr>
          <p:cNvPr id="156702" name="Rectangle 30"/>
          <p:cNvSpPr>
            <a:spLocks noChangeArrowheads="1"/>
          </p:cNvSpPr>
          <p:nvPr/>
        </p:nvSpPr>
        <p:spPr bwMode="auto">
          <a:xfrm>
            <a:off x="4504106" y="3609954"/>
            <a:ext cx="736759" cy="2563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endParaRPr lang="en-US"/>
          </a:p>
        </p:txBody>
      </p:sp>
      <p:sp>
        <p:nvSpPr>
          <p:cNvPr id="156704" name="Rectangle 32"/>
          <p:cNvSpPr>
            <a:spLocks noChangeArrowheads="1"/>
          </p:cNvSpPr>
          <p:nvPr/>
        </p:nvSpPr>
        <p:spPr bwMode="auto">
          <a:xfrm>
            <a:off x="5824061" y="4196080"/>
            <a:ext cx="415052" cy="5126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endParaRPr lang="en-US"/>
          </a:p>
        </p:txBody>
      </p:sp>
      <p:sp>
        <p:nvSpPr>
          <p:cNvPr id="156706" name="Rectangle 34"/>
          <p:cNvSpPr>
            <a:spLocks noChangeArrowheads="1"/>
          </p:cNvSpPr>
          <p:nvPr/>
        </p:nvSpPr>
        <p:spPr bwMode="auto">
          <a:xfrm>
            <a:off x="6854191" y="4679102"/>
            <a:ext cx="371714" cy="5126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endParaRPr lang="en-US"/>
          </a:p>
        </p:txBody>
      </p:sp>
      <p:sp>
        <p:nvSpPr>
          <p:cNvPr id="156750" name="Rectangle 78"/>
          <p:cNvSpPr>
            <a:spLocks noChangeArrowheads="1"/>
          </p:cNvSpPr>
          <p:nvPr/>
        </p:nvSpPr>
        <p:spPr bwMode="auto">
          <a:xfrm>
            <a:off x="5717381" y="8178801"/>
            <a:ext cx="373380" cy="5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endParaRPr lang="en-US"/>
          </a:p>
        </p:txBody>
      </p:sp>
      <p:sp>
        <p:nvSpPr>
          <p:cNvPr id="156754" name="Rectangle 82"/>
          <p:cNvSpPr>
            <a:spLocks noChangeArrowheads="1"/>
          </p:cNvSpPr>
          <p:nvPr/>
        </p:nvSpPr>
        <p:spPr bwMode="auto">
          <a:xfrm>
            <a:off x="6877526" y="8146205"/>
            <a:ext cx="461725" cy="5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endParaRPr lang="en-US"/>
          </a:p>
        </p:txBody>
      </p:sp>
      <p:sp>
        <p:nvSpPr>
          <p:cNvPr id="156756" name="Rectangle 84"/>
          <p:cNvSpPr>
            <a:spLocks noChangeArrowheads="1"/>
          </p:cNvSpPr>
          <p:nvPr/>
        </p:nvSpPr>
        <p:spPr bwMode="auto">
          <a:xfrm>
            <a:off x="7344251" y="8155094"/>
            <a:ext cx="373380" cy="5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endParaRPr lang="en-US"/>
          </a:p>
        </p:txBody>
      </p:sp>
      <p:sp>
        <p:nvSpPr>
          <p:cNvPr id="156758" name="Rectangle 86"/>
          <p:cNvSpPr>
            <a:spLocks noChangeArrowheads="1"/>
          </p:cNvSpPr>
          <p:nvPr/>
        </p:nvSpPr>
        <p:spPr bwMode="auto">
          <a:xfrm>
            <a:off x="6424137" y="9577494"/>
            <a:ext cx="283369" cy="5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endParaRPr lang="en-US"/>
          </a:p>
        </p:txBody>
      </p:sp>
      <p:sp>
        <p:nvSpPr>
          <p:cNvPr id="112" name="Rectangle 34"/>
          <p:cNvSpPr>
            <a:spLocks noChangeArrowheads="1"/>
          </p:cNvSpPr>
          <p:nvPr/>
        </p:nvSpPr>
        <p:spPr bwMode="auto">
          <a:xfrm>
            <a:off x="6376349" y="4522045"/>
            <a:ext cx="371714" cy="5126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endParaRPr lang="en-US"/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3330303" y="2524655"/>
            <a:ext cx="2793683" cy="57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endParaRPr lang="en-US"/>
          </a:p>
        </p:txBody>
      </p:sp>
      <p:sp>
        <p:nvSpPr>
          <p:cNvPr id="156762" name="Rectangle 90"/>
          <p:cNvSpPr>
            <a:spLocks noChangeArrowheads="1"/>
          </p:cNvSpPr>
          <p:nvPr/>
        </p:nvSpPr>
        <p:spPr bwMode="auto">
          <a:xfrm>
            <a:off x="6578221" y="8559936"/>
            <a:ext cx="283369" cy="48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295400" y="1987549"/>
            <a:ext cx="7677150" cy="10242552"/>
            <a:chOff x="1295400" y="1987549"/>
            <a:chExt cx="7677150" cy="1024255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77" t="26506" r="25588" b="18635"/>
            <a:stretch/>
          </p:blipFill>
          <p:spPr bwMode="auto">
            <a:xfrm>
              <a:off x="1295400" y="1987549"/>
              <a:ext cx="76771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68" t="47778" r="23751" b="16613"/>
            <a:stretch/>
          </p:blipFill>
          <p:spPr bwMode="auto">
            <a:xfrm>
              <a:off x="1905000" y="7848600"/>
              <a:ext cx="7067550" cy="4381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3" name="Rectangle 2"/>
          <p:cNvSpPr>
            <a:spLocks noGrp="1" noChangeArrowheads="1"/>
          </p:cNvSpPr>
          <p:nvPr>
            <p:ph type="title"/>
          </p:nvPr>
        </p:nvSpPr>
        <p:spPr>
          <a:xfrm>
            <a:off x="949285" y="1338371"/>
            <a:ext cx="8161020" cy="585679"/>
          </a:xfrm>
        </p:spPr>
        <p:txBody>
          <a:bodyPr>
            <a:normAutofit/>
          </a:bodyPr>
          <a:lstStyle/>
          <a:p>
            <a:pPr algn="ctr"/>
            <a:r>
              <a:rPr lang="mn-MN" sz="2000" b="1" dirty="0">
                <a:latin typeface="Times New Roman" pitchFamily="18" charset="0"/>
                <a:cs typeface="Times New Roman" pitchFamily="18" charset="0"/>
              </a:rPr>
              <a:t>ДЭЛХИЙН </a:t>
            </a:r>
            <a:r>
              <a:rPr lang="mn-MN" sz="2000" b="1" dirty="0">
                <a:latin typeface="Times New Roman" pitchFamily="18" charset="0"/>
                <a:cs typeface="Times New Roman" pitchFamily="18" charset="0"/>
              </a:rPr>
              <a:t>НҮҮРСТӨРӨГЧИЙН МӨЧЛӨГ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4543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99191" y="1284568"/>
            <a:ext cx="6191250" cy="954191"/>
          </a:xfrm>
        </p:spPr>
        <p:txBody>
          <a:bodyPr>
            <a:normAutofit/>
          </a:bodyPr>
          <a:lstStyle/>
          <a:p>
            <a:pPr algn="ctr"/>
            <a:r>
              <a:rPr lang="mn-MN" sz="2000" b="1" dirty="0">
                <a:latin typeface="Times New Roman" pitchFamily="18" charset="0"/>
                <a:cs typeface="Times New Roman" pitchFamily="18" charset="0"/>
              </a:rPr>
              <a:t>ДЭЛХИЙН </a:t>
            </a:r>
            <a:r>
              <a:rPr lang="mn-MN" sz="2000" b="1" dirty="0">
                <a:latin typeface="Times New Roman" pitchFamily="18" charset="0"/>
                <a:cs typeface="Times New Roman" pitchFamily="18" charset="0"/>
              </a:rPr>
              <a:t>НҮҮРСТӨРӨГЧИЙН МӨЧЛӨГ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2937509" y="2150192"/>
            <a:ext cx="4628912" cy="54821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Агаар мандал 750, жилд </a:t>
            </a:r>
            <a:r>
              <a:rPr lang="mn-M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+3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3613308" y="2126486"/>
            <a:ext cx="2793683" cy="57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endParaRPr lang="en-US"/>
          </a:p>
        </p:txBody>
      </p:sp>
      <p:sp>
        <p:nvSpPr>
          <p:cNvPr id="156700" name="Rectangle 28"/>
          <p:cNvSpPr>
            <a:spLocks noChangeArrowheads="1"/>
          </p:cNvSpPr>
          <p:nvPr/>
        </p:nvSpPr>
        <p:spPr bwMode="auto">
          <a:xfrm>
            <a:off x="4143852" y="3911600"/>
            <a:ext cx="371714" cy="5126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endParaRPr lang="en-US"/>
          </a:p>
        </p:txBody>
      </p:sp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698409"/>
            <a:ext cx="8572500" cy="808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3511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6423" y="1643171"/>
            <a:ext cx="8161020" cy="954191"/>
          </a:xfrm>
        </p:spPr>
        <p:txBody>
          <a:bodyPr>
            <a:normAutofit/>
          </a:bodyPr>
          <a:lstStyle/>
          <a:p>
            <a:pPr algn="ctr"/>
            <a:r>
              <a:rPr lang="mn-MN" sz="2000" b="1" dirty="0">
                <a:latin typeface="Times New Roman" pitchFamily="18" charset="0"/>
                <a:cs typeface="Times New Roman" pitchFamily="18" charset="0"/>
              </a:rPr>
              <a:t>ДЭЛХИЙН </a:t>
            </a:r>
            <a:r>
              <a:rPr lang="mn-MN" sz="2000" b="1" dirty="0">
                <a:latin typeface="Times New Roman" pitchFamily="18" charset="0"/>
                <a:cs typeface="Times New Roman" pitchFamily="18" charset="0"/>
              </a:rPr>
              <a:t>НҮҮРСТӨРӨГЧИЙН МӨЧЛӨГ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6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298441"/>
            <a:ext cx="6320790" cy="672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2602477" y="2597363"/>
            <a:ext cx="4628912" cy="548216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128016" tIns="64008" rIns="128016" bIns="64008"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Агаар мандал 750, жилд </a:t>
            </a:r>
            <a:r>
              <a:rPr lang="mn-M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+3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3372323" y="2635079"/>
            <a:ext cx="2793683" cy="57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048715" y="3398944"/>
            <a:ext cx="145018" cy="2987040"/>
            <a:chOff x="1829" y="873"/>
            <a:chExt cx="87" cy="1008"/>
          </a:xfrm>
        </p:grpSpPr>
        <p:sp>
          <p:nvSpPr>
            <p:cNvPr id="156680" name="Rectangle 8"/>
            <p:cNvSpPr>
              <a:spLocks noChangeArrowheads="1"/>
            </p:cNvSpPr>
            <p:nvPr/>
          </p:nvSpPr>
          <p:spPr bwMode="auto">
            <a:xfrm>
              <a:off x="1864" y="964"/>
              <a:ext cx="16" cy="9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81" name="Freeform 9"/>
            <p:cNvSpPr>
              <a:spLocks/>
            </p:cNvSpPr>
            <p:nvPr/>
          </p:nvSpPr>
          <p:spPr bwMode="auto">
            <a:xfrm>
              <a:off x="1829" y="873"/>
              <a:ext cx="87" cy="135"/>
            </a:xfrm>
            <a:custGeom>
              <a:avLst/>
              <a:gdLst/>
              <a:ahLst/>
              <a:cxnLst>
                <a:cxn ang="0">
                  <a:pos x="87" y="135"/>
                </a:cxn>
                <a:cxn ang="0">
                  <a:pos x="43" y="0"/>
                </a:cxn>
                <a:cxn ang="0">
                  <a:pos x="0" y="135"/>
                </a:cxn>
                <a:cxn ang="0">
                  <a:pos x="43" y="93"/>
                </a:cxn>
                <a:cxn ang="0">
                  <a:pos x="87" y="135"/>
                </a:cxn>
              </a:cxnLst>
              <a:rect l="0" t="0" r="r" b="b"/>
              <a:pathLst>
                <a:path w="87" h="135">
                  <a:moveTo>
                    <a:pt x="87" y="135"/>
                  </a:moveTo>
                  <a:lnTo>
                    <a:pt x="43" y="0"/>
                  </a:lnTo>
                  <a:lnTo>
                    <a:pt x="0" y="135"/>
                  </a:lnTo>
                  <a:lnTo>
                    <a:pt x="43" y="93"/>
                  </a:lnTo>
                  <a:lnTo>
                    <a:pt x="87" y="1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248865" y="3398944"/>
            <a:ext cx="145018" cy="2560320"/>
            <a:chOff x="2549" y="873"/>
            <a:chExt cx="87" cy="864"/>
          </a:xfrm>
        </p:grpSpPr>
        <p:sp>
          <p:nvSpPr>
            <p:cNvPr id="156683" name="Rectangle 11"/>
            <p:cNvSpPr>
              <a:spLocks noChangeArrowheads="1"/>
            </p:cNvSpPr>
            <p:nvPr/>
          </p:nvSpPr>
          <p:spPr bwMode="auto">
            <a:xfrm>
              <a:off x="2584" y="964"/>
              <a:ext cx="16" cy="77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84" name="Freeform 12"/>
            <p:cNvSpPr>
              <a:spLocks/>
            </p:cNvSpPr>
            <p:nvPr/>
          </p:nvSpPr>
          <p:spPr bwMode="auto">
            <a:xfrm>
              <a:off x="2549" y="873"/>
              <a:ext cx="87" cy="135"/>
            </a:xfrm>
            <a:custGeom>
              <a:avLst/>
              <a:gdLst/>
              <a:ahLst/>
              <a:cxnLst>
                <a:cxn ang="0">
                  <a:pos x="87" y="135"/>
                </a:cxn>
                <a:cxn ang="0">
                  <a:pos x="43" y="0"/>
                </a:cxn>
                <a:cxn ang="0">
                  <a:pos x="0" y="135"/>
                </a:cxn>
                <a:cxn ang="0">
                  <a:pos x="43" y="93"/>
                </a:cxn>
                <a:cxn ang="0">
                  <a:pos x="87" y="135"/>
                </a:cxn>
              </a:cxnLst>
              <a:rect l="0" t="0" r="r" b="b"/>
              <a:pathLst>
                <a:path w="87" h="135">
                  <a:moveTo>
                    <a:pt x="87" y="135"/>
                  </a:moveTo>
                  <a:lnTo>
                    <a:pt x="43" y="0"/>
                  </a:lnTo>
                  <a:lnTo>
                    <a:pt x="0" y="135"/>
                  </a:lnTo>
                  <a:lnTo>
                    <a:pt x="43" y="93"/>
                  </a:lnTo>
                  <a:lnTo>
                    <a:pt x="87" y="1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567238" y="3398944"/>
            <a:ext cx="145019" cy="2560320"/>
            <a:chOff x="2740" y="873"/>
            <a:chExt cx="87" cy="864"/>
          </a:xfrm>
        </p:grpSpPr>
        <p:sp>
          <p:nvSpPr>
            <p:cNvPr id="156686" name="Rectangle 14"/>
            <p:cNvSpPr>
              <a:spLocks noChangeArrowheads="1"/>
            </p:cNvSpPr>
            <p:nvPr/>
          </p:nvSpPr>
          <p:spPr bwMode="auto">
            <a:xfrm>
              <a:off x="2776" y="873"/>
              <a:ext cx="16" cy="77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87" name="Freeform 15"/>
            <p:cNvSpPr>
              <a:spLocks/>
            </p:cNvSpPr>
            <p:nvPr/>
          </p:nvSpPr>
          <p:spPr bwMode="auto">
            <a:xfrm>
              <a:off x="2740" y="1602"/>
              <a:ext cx="87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135"/>
                </a:cxn>
                <a:cxn ang="0">
                  <a:pos x="87" y="0"/>
                </a:cxn>
                <a:cxn ang="0">
                  <a:pos x="44" y="42"/>
                </a:cxn>
                <a:cxn ang="0">
                  <a:pos x="0" y="0"/>
                </a:cxn>
              </a:cxnLst>
              <a:rect l="0" t="0" r="r" b="b"/>
              <a:pathLst>
                <a:path w="87" h="135">
                  <a:moveTo>
                    <a:pt x="0" y="0"/>
                  </a:moveTo>
                  <a:lnTo>
                    <a:pt x="44" y="135"/>
                  </a:lnTo>
                  <a:lnTo>
                    <a:pt x="87" y="0"/>
                  </a:lnTo>
                  <a:lnTo>
                    <a:pt x="44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929075" y="3398944"/>
            <a:ext cx="145018" cy="2560320"/>
            <a:chOff x="3557" y="873"/>
            <a:chExt cx="87" cy="864"/>
          </a:xfrm>
        </p:grpSpPr>
        <p:sp>
          <p:nvSpPr>
            <p:cNvPr id="156689" name="Rectangle 17"/>
            <p:cNvSpPr>
              <a:spLocks noChangeArrowheads="1"/>
            </p:cNvSpPr>
            <p:nvPr/>
          </p:nvSpPr>
          <p:spPr bwMode="auto">
            <a:xfrm>
              <a:off x="3592" y="964"/>
              <a:ext cx="16" cy="77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90" name="Freeform 18"/>
            <p:cNvSpPr>
              <a:spLocks/>
            </p:cNvSpPr>
            <p:nvPr/>
          </p:nvSpPr>
          <p:spPr bwMode="auto">
            <a:xfrm>
              <a:off x="3557" y="873"/>
              <a:ext cx="87" cy="135"/>
            </a:xfrm>
            <a:custGeom>
              <a:avLst/>
              <a:gdLst/>
              <a:ahLst/>
              <a:cxnLst>
                <a:cxn ang="0">
                  <a:pos x="87" y="135"/>
                </a:cxn>
                <a:cxn ang="0">
                  <a:pos x="43" y="0"/>
                </a:cxn>
                <a:cxn ang="0">
                  <a:pos x="0" y="135"/>
                </a:cxn>
                <a:cxn ang="0">
                  <a:pos x="43" y="93"/>
                </a:cxn>
                <a:cxn ang="0">
                  <a:pos x="87" y="135"/>
                </a:cxn>
              </a:cxnLst>
              <a:rect l="0" t="0" r="r" b="b"/>
              <a:pathLst>
                <a:path w="87" h="135">
                  <a:moveTo>
                    <a:pt x="87" y="135"/>
                  </a:moveTo>
                  <a:lnTo>
                    <a:pt x="43" y="0"/>
                  </a:lnTo>
                  <a:lnTo>
                    <a:pt x="0" y="135"/>
                  </a:lnTo>
                  <a:lnTo>
                    <a:pt x="43" y="93"/>
                  </a:lnTo>
                  <a:lnTo>
                    <a:pt x="87" y="1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6487478" y="3398944"/>
            <a:ext cx="145019" cy="3698240"/>
            <a:chOff x="3892" y="873"/>
            <a:chExt cx="87" cy="1248"/>
          </a:xfrm>
        </p:grpSpPr>
        <p:sp>
          <p:nvSpPr>
            <p:cNvPr id="156692" name="Rectangle 20"/>
            <p:cNvSpPr>
              <a:spLocks noChangeArrowheads="1"/>
            </p:cNvSpPr>
            <p:nvPr/>
          </p:nvSpPr>
          <p:spPr bwMode="auto">
            <a:xfrm>
              <a:off x="3928" y="873"/>
              <a:ext cx="16" cy="115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93" name="Freeform 21"/>
            <p:cNvSpPr>
              <a:spLocks/>
            </p:cNvSpPr>
            <p:nvPr/>
          </p:nvSpPr>
          <p:spPr bwMode="auto">
            <a:xfrm>
              <a:off x="3892" y="1986"/>
              <a:ext cx="87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135"/>
                </a:cxn>
                <a:cxn ang="0">
                  <a:pos x="87" y="0"/>
                </a:cxn>
                <a:cxn ang="0">
                  <a:pos x="44" y="42"/>
                </a:cxn>
                <a:cxn ang="0">
                  <a:pos x="0" y="0"/>
                </a:cxn>
              </a:cxnLst>
              <a:rect l="0" t="0" r="r" b="b"/>
              <a:pathLst>
                <a:path w="87" h="135">
                  <a:moveTo>
                    <a:pt x="0" y="0"/>
                  </a:moveTo>
                  <a:lnTo>
                    <a:pt x="44" y="135"/>
                  </a:lnTo>
                  <a:lnTo>
                    <a:pt x="87" y="0"/>
                  </a:lnTo>
                  <a:lnTo>
                    <a:pt x="44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6729175" y="3398944"/>
            <a:ext cx="145018" cy="3556000"/>
            <a:chOff x="4037" y="873"/>
            <a:chExt cx="87" cy="1200"/>
          </a:xfrm>
        </p:grpSpPr>
        <p:sp>
          <p:nvSpPr>
            <p:cNvPr id="156695" name="Rectangle 23"/>
            <p:cNvSpPr>
              <a:spLocks noChangeArrowheads="1"/>
            </p:cNvSpPr>
            <p:nvPr/>
          </p:nvSpPr>
          <p:spPr bwMode="auto">
            <a:xfrm>
              <a:off x="4072" y="964"/>
              <a:ext cx="16" cy="110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96" name="Freeform 24"/>
            <p:cNvSpPr>
              <a:spLocks/>
            </p:cNvSpPr>
            <p:nvPr/>
          </p:nvSpPr>
          <p:spPr bwMode="auto">
            <a:xfrm>
              <a:off x="4037" y="873"/>
              <a:ext cx="87" cy="135"/>
            </a:xfrm>
            <a:custGeom>
              <a:avLst/>
              <a:gdLst/>
              <a:ahLst/>
              <a:cxnLst>
                <a:cxn ang="0">
                  <a:pos x="87" y="135"/>
                </a:cxn>
                <a:cxn ang="0">
                  <a:pos x="43" y="0"/>
                </a:cxn>
                <a:cxn ang="0">
                  <a:pos x="0" y="135"/>
                </a:cxn>
                <a:cxn ang="0">
                  <a:pos x="43" y="93"/>
                </a:cxn>
                <a:cxn ang="0">
                  <a:pos x="87" y="135"/>
                </a:cxn>
              </a:cxnLst>
              <a:rect l="0" t="0" r="r" b="b"/>
              <a:pathLst>
                <a:path w="87" h="135">
                  <a:moveTo>
                    <a:pt x="87" y="135"/>
                  </a:moveTo>
                  <a:lnTo>
                    <a:pt x="43" y="0"/>
                  </a:lnTo>
                  <a:lnTo>
                    <a:pt x="0" y="135"/>
                  </a:lnTo>
                  <a:lnTo>
                    <a:pt x="43" y="93"/>
                  </a:lnTo>
                  <a:lnTo>
                    <a:pt x="87" y="1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697" name="Rectangle 25"/>
          <p:cNvSpPr>
            <a:spLocks noChangeArrowheads="1"/>
          </p:cNvSpPr>
          <p:nvPr/>
        </p:nvSpPr>
        <p:spPr bwMode="auto">
          <a:xfrm>
            <a:off x="2880360" y="4679105"/>
            <a:ext cx="720090" cy="5126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endParaRPr lang="en-US"/>
          </a:p>
        </p:txBody>
      </p:sp>
      <p:sp>
        <p:nvSpPr>
          <p:cNvPr id="156698" name="Rectangle 26"/>
          <p:cNvSpPr>
            <a:spLocks noChangeArrowheads="1"/>
          </p:cNvSpPr>
          <p:nvPr/>
        </p:nvSpPr>
        <p:spPr bwMode="auto">
          <a:xfrm>
            <a:off x="2977039" y="4779859"/>
            <a:ext cx="55944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700" b="1">
                <a:solidFill>
                  <a:srgbClr val="000000"/>
                </a:solidFill>
                <a:latin typeface="Arial" charset="0"/>
              </a:rPr>
              <a:t>1 -1.5</a:t>
            </a:r>
            <a:endParaRPr lang="en-GB" sz="4500"/>
          </a:p>
        </p:txBody>
      </p:sp>
      <p:sp>
        <p:nvSpPr>
          <p:cNvPr id="156699" name="Rectangle 27"/>
          <p:cNvSpPr>
            <a:spLocks noChangeArrowheads="1"/>
          </p:cNvSpPr>
          <p:nvPr/>
        </p:nvSpPr>
        <p:spPr bwMode="auto">
          <a:xfrm rot="16200000">
            <a:off x="1725530" y="4672758"/>
            <a:ext cx="226799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mn-MN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mn-MN" sz="1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йн доройтол, хомсдол</a:t>
            </a:r>
            <a:endParaRPr lang="en-GB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700" name="Rectangle 28"/>
          <p:cNvSpPr>
            <a:spLocks noChangeArrowheads="1"/>
          </p:cNvSpPr>
          <p:nvPr/>
        </p:nvSpPr>
        <p:spPr bwMode="auto">
          <a:xfrm>
            <a:off x="4143852" y="3911600"/>
            <a:ext cx="371714" cy="5126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endParaRPr lang="en-US"/>
          </a:p>
        </p:txBody>
      </p:sp>
      <p:sp>
        <p:nvSpPr>
          <p:cNvPr id="156701" name="Rectangle 29"/>
          <p:cNvSpPr>
            <a:spLocks noChangeArrowheads="1"/>
          </p:cNvSpPr>
          <p:nvPr/>
        </p:nvSpPr>
        <p:spPr bwMode="auto">
          <a:xfrm>
            <a:off x="4240530" y="4012353"/>
            <a:ext cx="2436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700" b="1" dirty="0">
                <a:solidFill>
                  <a:srgbClr val="000000"/>
                </a:solidFill>
                <a:latin typeface="Arial" charset="0"/>
              </a:rPr>
              <a:t>60</a:t>
            </a:r>
            <a:endParaRPr lang="en-GB" sz="4500" dirty="0"/>
          </a:p>
        </p:txBody>
      </p:sp>
      <p:sp>
        <p:nvSpPr>
          <p:cNvPr id="156702" name="Rectangle 30"/>
          <p:cNvSpPr>
            <a:spLocks noChangeArrowheads="1"/>
          </p:cNvSpPr>
          <p:nvPr/>
        </p:nvSpPr>
        <p:spPr bwMode="auto">
          <a:xfrm>
            <a:off x="4383882" y="4821345"/>
            <a:ext cx="736759" cy="5126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endParaRPr lang="en-US"/>
          </a:p>
        </p:txBody>
      </p:sp>
      <p:sp>
        <p:nvSpPr>
          <p:cNvPr id="156703" name="Rectangle 31"/>
          <p:cNvSpPr>
            <a:spLocks noChangeArrowheads="1"/>
          </p:cNvSpPr>
          <p:nvPr/>
        </p:nvSpPr>
        <p:spPr bwMode="auto">
          <a:xfrm>
            <a:off x="4480560" y="4922099"/>
            <a:ext cx="68127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700" b="1">
                <a:solidFill>
                  <a:srgbClr val="000000"/>
                </a:solidFill>
                <a:latin typeface="Arial" charset="0"/>
              </a:rPr>
              <a:t>62 - 63</a:t>
            </a:r>
            <a:endParaRPr lang="en-GB" sz="4500"/>
          </a:p>
        </p:txBody>
      </p:sp>
      <p:sp>
        <p:nvSpPr>
          <p:cNvPr id="156704" name="Rectangle 32"/>
          <p:cNvSpPr>
            <a:spLocks noChangeArrowheads="1"/>
          </p:cNvSpPr>
          <p:nvPr/>
        </p:nvSpPr>
        <p:spPr bwMode="auto">
          <a:xfrm>
            <a:off x="5824061" y="4196080"/>
            <a:ext cx="415052" cy="5126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endParaRPr lang="en-US"/>
          </a:p>
        </p:txBody>
      </p:sp>
      <p:sp>
        <p:nvSpPr>
          <p:cNvPr id="156705" name="Rectangle 33"/>
          <p:cNvSpPr>
            <a:spLocks noChangeArrowheads="1"/>
          </p:cNvSpPr>
          <p:nvPr/>
        </p:nvSpPr>
        <p:spPr bwMode="auto">
          <a:xfrm>
            <a:off x="5920741" y="4296833"/>
            <a:ext cx="30457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700" b="1" dirty="0">
                <a:solidFill>
                  <a:srgbClr val="000000"/>
                </a:solidFill>
                <a:latin typeface="Arial" charset="0"/>
              </a:rPr>
              <a:t>6.5</a:t>
            </a:r>
            <a:endParaRPr lang="en-GB" sz="4500" dirty="0"/>
          </a:p>
        </p:txBody>
      </p:sp>
      <p:sp>
        <p:nvSpPr>
          <p:cNvPr id="156706" name="Rectangle 34"/>
          <p:cNvSpPr>
            <a:spLocks noChangeArrowheads="1"/>
          </p:cNvSpPr>
          <p:nvPr/>
        </p:nvSpPr>
        <p:spPr bwMode="auto">
          <a:xfrm>
            <a:off x="6304122" y="5191760"/>
            <a:ext cx="371714" cy="5126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endParaRPr lang="en-US"/>
          </a:p>
        </p:txBody>
      </p:sp>
      <p:sp>
        <p:nvSpPr>
          <p:cNvPr id="156707" name="Rectangle 35"/>
          <p:cNvSpPr>
            <a:spLocks noChangeArrowheads="1"/>
          </p:cNvSpPr>
          <p:nvPr/>
        </p:nvSpPr>
        <p:spPr bwMode="auto">
          <a:xfrm>
            <a:off x="6400800" y="5292513"/>
            <a:ext cx="2436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700" b="1">
                <a:solidFill>
                  <a:srgbClr val="000000"/>
                </a:solidFill>
                <a:latin typeface="Arial" charset="0"/>
              </a:rPr>
              <a:t>92</a:t>
            </a:r>
            <a:endParaRPr lang="en-GB" sz="4500"/>
          </a:p>
        </p:txBody>
      </p:sp>
      <p:sp>
        <p:nvSpPr>
          <p:cNvPr id="156708" name="Rectangle 36"/>
          <p:cNvSpPr>
            <a:spLocks noChangeArrowheads="1"/>
          </p:cNvSpPr>
          <p:nvPr/>
        </p:nvSpPr>
        <p:spPr bwMode="auto">
          <a:xfrm>
            <a:off x="6624162" y="4196080"/>
            <a:ext cx="371714" cy="5126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endParaRPr lang="en-US"/>
          </a:p>
        </p:txBody>
      </p:sp>
      <p:sp>
        <p:nvSpPr>
          <p:cNvPr id="156709" name="Rectangle 37"/>
          <p:cNvSpPr>
            <a:spLocks noChangeArrowheads="1"/>
          </p:cNvSpPr>
          <p:nvPr/>
        </p:nvSpPr>
        <p:spPr bwMode="auto">
          <a:xfrm>
            <a:off x="6720840" y="4296833"/>
            <a:ext cx="2436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700" b="1">
                <a:solidFill>
                  <a:srgbClr val="000000"/>
                </a:solidFill>
                <a:latin typeface="Arial" charset="0"/>
              </a:rPr>
              <a:t>90</a:t>
            </a:r>
            <a:endParaRPr lang="en-GB" sz="4500"/>
          </a:p>
        </p:txBody>
      </p:sp>
      <p:sp>
        <p:nvSpPr>
          <p:cNvPr id="156710" name="Rectangle 38"/>
          <p:cNvSpPr>
            <a:spLocks noChangeArrowheads="1"/>
          </p:cNvSpPr>
          <p:nvPr/>
        </p:nvSpPr>
        <p:spPr bwMode="auto">
          <a:xfrm rot="16200000">
            <a:off x="2850631" y="5268588"/>
            <a:ext cx="240347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mn-M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mn-M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азар тариалан үйлдвэрлэл</a:t>
            </a:r>
            <a:endParaRPr lang="en-GB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711" name="Rectangle 39"/>
          <p:cNvSpPr>
            <a:spLocks noChangeArrowheads="1"/>
          </p:cNvSpPr>
          <p:nvPr/>
        </p:nvSpPr>
        <p:spPr bwMode="auto">
          <a:xfrm rot="16200000">
            <a:off x="4577749" y="4443623"/>
            <a:ext cx="111415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mn-MN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уур амьсгал</a:t>
            </a:r>
            <a:endParaRPr lang="en-GB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712" name="Rectangle 40"/>
          <p:cNvSpPr>
            <a:spLocks noChangeArrowheads="1"/>
          </p:cNvSpPr>
          <p:nvPr/>
        </p:nvSpPr>
        <p:spPr bwMode="auto">
          <a:xfrm rot="16200000">
            <a:off x="5095272" y="4856107"/>
            <a:ext cx="11519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mn-MN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Шатдаг </a:t>
            </a:r>
            <a:r>
              <a:rPr lang="mn-MN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түлш,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713" name="Rectangle 41"/>
          <p:cNvSpPr>
            <a:spLocks noChangeArrowheads="1"/>
          </p:cNvSpPr>
          <p:nvPr/>
        </p:nvSpPr>
        <p:spPr bwMode="auto">
          <a:xfrm rot="16200000">
            <a:off x="4890204" y="4806500"/>
            <a:ext cx="18661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mn-MN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цементийн үйлдвэрлэл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714" name="Rectangle 42"/>
          <p:cNvSpPr>
            <a:spLocks noChangeArrowheads="1"/>
          </p:cNvSpPr>
          <p:nvPr/>
        </p:nvSpPr>
        <p:spPr bwMode="auto">
          <a:xfrm rot="16200000">
            <a:off x="6354236" y="4915400"/>
            <a:ext cx="13833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mn-MN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Далайн </a:t>
            </a:r>
            <a:r>
              <a:rPr lang="mn-MN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ууршилт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715" name="Rectangle 43"/>
          <p:cNvSpPr>
            <a:spLocks noChangeArrowheads="1"/>
          </p:cNvSpPr>
          <p:nvPr/>
        </p:nvSpPr>
        <p:spPr bwMode="auto">
          <a:xfrm>
            <a:off x="3213145" y="7273293"/>
            <a:ext cx="1583569" cy="2083644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128016" tIns="64008" rIns="128016" bIns="64008"/>
          <a:lstStyle/>
          <a:p>
            <a:endParaRPr lang="en-US"/>
          </a:p>
        </p:txBody>
      </p:sp>
      <p:sp>
        <p:nvSpPr>
          <p:cNvPr id="156716" name="Rectangle 44"/>
          <p:cNvSpPr>
            <a:spLocks noChangeArrowheads="1"/>
          </p:cNvSpPr>
          <p:nvPr/>
        </p:nvSpPr>
        <p:spPr bwMode="auto">
          <a:xfrm>
            <a:off x="3222070" y="7311281"/>
            <a:ext cx="209551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mn-MN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Хуурай газрын </a:t>
            </a:r>
            <a:r>
              <a:rPr lang="mn-MN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экосистем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717" name="Rectangle 45"/>
          <p:cNvSpPr>
            <a:spLocks noChangeArrowheads="1"/>
          </p:cNvSpPr>
          <p:nvPr/>
        </p:nvSpPr>
        <p:spPr bwMode="auto">
          <a:xfrm>
            <a:off x="3596006" y="7832646"/>
            <a:ext cx="9730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mn-MN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Ургамал </a:t>
            </a:r>
            <a:r>
              <a:rPr lang="mn-MN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610</a:t>
            </a:r>
          </a:p>
          <a:p>
            <a:r>
              <a:rPr lang="mn-MN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Хөрс     1400</a:t>
            </a:r>
          </a:p>
          <a:p>
            <a:r>
              <a:rPr lang="mn-MN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Хог         601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721" name="Rectangle 49"/>
          <p:cNvSpPr>
            <a:spLocks noChangeArrowheads="1"/>
          </p:cNvSpPr>
          <p:nvPr/>
        </p:nvSpPr>
        <p:spPr bwMode="auto">
          <a:xfrm>
            <a:off x="3067050" y="8442538"/>
            <a:ext cx="12182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700" b="1" dirty="0">
                <a:solidFill>
                  <a:srgbClr val="000000"/>
                </a:solidFill>
                <a:latin typeface="Arial" charset="0"/>
              </a:rPr>
              <a:t>_</a:t>
            </a:r>
            <a:endParaRPr lang="en-GB" sz="4500" dirty="0"/>
          </a:p>
        </p:txBody>
      </p:sp>
      <p:sp>
        <p:nvSpPr>
          <p:cNvPr id="156722" name="Rectangle 50"/>
          <p:cNvSpPr>
            <a:spLocks noChangeArrowheads="1"/>
          </p:cNvSpPr>
          <p:nvPr/>
        </p:nvSpPr>
        <p:spPr bwMode="auto">
          <a:xfrm>
            <a:off x="3299916" y="8996198"/>
            <a:ext cx="5273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mn-MN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Нийт</a:t>
            </a:r>
            <a:endParaRPr lang="en-GB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723" name="Rectangle 51"/>
          <p:cNvSpPr>
            <a:spLocks noChangeArrowheads="1"/>
          </p:cNvSpPr>
          <p:nvPr/>
        </p:nvSpPr>
        <p:spPr bwMode="auto">
          <a:xfrm>
            <a:off x="4442953" y="9033702"/>
            <a:ext cx="38472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2070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724" name="Rectangle 52"/>
          <p:cNvSpPr>
            <a:spLocks noChangeArrowheads="1"/>
          </p:cNvSpPr>
          <p:nvPr/>
        </p:nvSpPr>
        <p:spPr bwMode="auto">
          <a:xfrm>
            <a:off x="5977414" y="7171267"/>
            <a:ext cx="1346835" cy="88011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128016" tIns="64008" rIns="128016" bIns="64008"/>
          <a:lstStyle/>
          <a:p>
            <a:endParaRPr lang="en-US"/>
          </a:p>
        </p:txBody>
      </p:sp>
      <p:sp>
        <p:nvSpPr>
          <p:cNvPr id="156725" name="Rectangle 53"/>
          <p:cNvSpPr>
            <a:spLocks noChangeArrowheads="1"/>
          </p:cNvSpPr>
          <p:nvPr/>
        </p:nvSpPr>
        <p:spPr bwMode="auto">
          <a:xfrm>
            <a:off x="6174158" y="7171266"/>
            <a:ext cx="137217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mn-MN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Далайн гадаргуу</a:t>
            </a:r>
            <a:endParaRPr lang="en-GB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726" name="Rectangle 54"/>
          <p:cNvSpPr>
            <a:spLocks noChangeArrowheads="1"/>
          </p:cNvSpPr>
          <p:nvPr/>
        </p:nvSpPr>
        <p:spPr bwMode="auto">
          <a:xfrm>
            <a:off x="6472477" y="7624658"/>
            <a:ext cx="48731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700" dirty="0">
                <a:solidFill>
                  <a:srgbClr val="000000"/>
                </a:solidFill>
                <a:latin typeface="Arial" charset="0"/>
              </a:rPr>
              <a:t>1020</a:t>
            </a:r>
            <a:endParaRPr lang="en-GB" sz="4500" dirty="0"/>
          </a:p>
        </p:txBody>
      </p:sp>
      <p:sp>
        <p:nvSpPr>
          <p:cNvPr id="156727" name="Rectangle 55"/>
          <p:cNvSpPr>
            <a:spLocks noChangeArrowheads="1"/>
          </p:cNvSpPr>
          <p:nvPr/>
        </p:nvSpPr>
        <p:spPr bwMode="auto">
          <a:xfrm>
            <a:off x="5340667" y="8617373"/>
            <a:ext cx="1195150" cy="88011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128016" tIns="64008" rIns="128016" bIns="64008"/>
          <a:lstStyle/>
          <a:p>
            <a:pPr algn="ctr"/>
            <a:r>
              <a:rPr lang="mn-M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Далайн </a:t>
            </a:r>
            <a:r>
              <a:rPr lang="mn-M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биота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729" name="Rectangle 57"/>
          <p:cNvSpPr>
            <a:spLocks noChangeArrowheads="1"/>
          </p:cNvSpPr>
          <p:nvPr/>
        </p:nvSpPr>
        <p:spPr bwMode="auto">
          <a:xfrm>
            <a:off x="5892404" y="9070764"/>
            <a:ext cx="10900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730" name="Rectangle 58"/>
          <p:cNvSpPr>
            <a:spLocks noChangeArrowheads="1"/>
          </p:cNvSpPr>
          <p:nvPr/>
        </p:nvSpPr>
        <p:spPr bwMode="auto">
          <a:xfrm>
            <a:off x="5887743" y="10209549"/>
            <a:ext cx="578406" cy="88011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128016" tIns="64008" rIns="128016" bIns="64008"/>
          <a:lstStyle/>
          <a:p>
            <a:endParaRPr lang="en-US"/>
          </a:p>
        </p:txBody>
      </p:sp>
      <p:sp>
        <p:nvSpPr>
          <p:cNvPr id="156731" name="Rectangle 59"/>
          <p:cNvSpPr>
            <a:spLocks noChangeArrowheads="1"/>
          </p:cNvSpPr>
          <p:nvPr/>
        </p:nvSpPr>
        <p:spPr bwMode="auto">
          <a:xfrm>
            <a:off x="6007418" y="10241375"/>
            <a:ext cx="29670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732" name="Rectangle 60"/>
          <p:cNvSpPr>
            <a:spLocks noChangeArrowheads="1"/>
          </p:cNvSpPr>
          <p:nvPr/>
        </p:nvSpPr>
        <p:spPr bwMode="auto">
          <a:xfrm>
            <a:off x="6052424" y="10630961"/>
            <a:ext cx="36548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700" b="1" dirty="0">
                <a:solidFill>
                  <a:srgbClr val="000000"/>
                </a:solidFill>
                <a:latin typeface="Arial" charset="0"/>
              </a:rPr>
              <a:t>700</a:t>
            </a:r>
            <a:endParaRPr lang="en-GB" sz="4500" dirty="0"/>
          </a:p>
        </p:txBody>
      </p:sp>
      <p:sp>
        <p:nvSpPr>
          <p:cNvPr id="156733" name="Rectangle 61"/>
          <p:cNvSpPr>
            <a:spLocks noChangeArrowheads="1"/>
          </p:cNvSpPr>
          <p:nvPr/>
        </p:nvSpPr>
        <p:spPr bwMode="auto">
          <a:xfrm>
            <a:off x="6910864" y="8593667"/>
            <a:ext cx="741760" cy="88011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128016" tIns="64008" rIns="128016" bIns="64008"/>
          <a:lstStyle/>
          <a:p>
            <a:endParaRPr lang="en-US"/>
          </a:p>
        </p:txBody>
      </p:sp>
      <p:sp>
        <p:nvSpPr>
          <p:cNvPr id="156734" name="Rectangle 62"/>
          <p:cNvSpPr>
            <a:spLocks noChangeArrowheads="1"/>
          </p:cNvSpPr>
          <p:nvPr/>
        </p:nvSpPr>
        <p:spPr bwMode="auto">
          <a:xfrm>
            <a:off x="7014211" y="8706273"/>
            <a:ext cx="50975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mn-MN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Далай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735" name="Rectangle 63"/>
          <p:cNvSpPr>
            <a:spLocks noChangeArrowheads="1"/>
          </p:cNvSpPr>
          <p:nvPr/>
        </p:nvSpPr>
        <p:spPr bwMode="auto">
          <a:xfrm>
            <a:off x="7037547" y="9047057"/>
            <a:ext cx="4937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mn-MN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736" name="Rectangle 64"/>
          <p:cNvSpPr>
            <a:spLocks noChangeArrowheads="1"/>
          </p:cNvSpPr>
          <p:nvPr/>
        </p:nvSpPr>
        <p:spPr bwMode="auto">
          <a:xfrm>
            <a:off x="6787515" y="10178182"/>
            <a:ext cx="928450" cy="53932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128016" tIns="64008" rIns="128016" bIns="64008"/>
          <a:lstStyle/>
          <a:p>
            <a:endParaRPr lang="en-US"/>
          </a:p>
        </p:txBody>
      </p:sp>
      <p:sp>
        <p:nvSpPr>
          <p:cNvPr id="156737" name="Rectangle 65"/>
          <p:cNvSpPr>
            <a:spLocks noChangeArrowheads="1"/>
          </p:cNvSpPr>
          <p:nvPr/>
        </p:nvSpPr>
        <p:spPr bwMode="auto">
          <a:xfrm>
            <a:off x="6940209" y="10285363"/>
            <a:ext cx="6178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mn-MN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Тунадас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66"/>
          <p:cNvGrpSpPr>
            <a:grpSpLocks/>
          </p:cNvGrpSpPr>
          <p:nvPr/>
        </p:nvGrpSpPr>
        <p:grpSpPr bwMode="auto">
          <a:xfrm>
            <a:off x="4797217" y="7655772"/>
            <a:ext cx="1160145" cy="257811"/>
            <a:chOff x="2856" y="2318"/>
            <a:chExt cx="696" cy="87"/>
          </a:xfrm>
        </p:grpSpPr>
        <p:sp>
          <p:nvSpPr>
            <p:cNvPr id="156739" name="Rectangle 67"/>
            <p:cNvSpPr>
              <a:spLocks noChangeArrowheads="1"/>
            </p:cNvSpPr>
            <p:nvPr/>
          </p:nvSpPr>
          <p:spPr bwMode="auto">
            <a:xfrm>
              <a:off x="2856" y="2340"/>
              <a:ext cx="605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40" name="Freeform 68"/>
            <p:cNvSpPr>
              <a:spLocks/>
            </p:cNvSpPr>
            <p:nvPr/>
          </p:nvSpPr>
          <p:spPr bwMode="auto">
            <a:xfrm>
              <a:off x="3417" y="2318"/>
              <a:ext cx="135" cy="87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135" y="43"/>
                </a:cxn>
                <a:cxn ang="0">
                  <a:pos x="0" y="0"/>
                </a:cxn>
                <a:cxn ang="0">
                  <a:pos x="42" y="43"/>
                </a:cxn>
                <a:cxn ang="0">
                  <a:pos x="0" y="87"/>
                </a:cxn>
              </a:cxnLst>
              <a:rect l="0" t="0" r="r" b="b"/>
              <a:pathLst>
                <a:path w="135" h="87">
                  <a:moveTo>
                    <a:pt x="0" y="87"/>
                  </a:moveTo>
                  <a:lnTo>
                    <a:pt x="135" y="43"/>
                  </a:lnTo>
                  <a:lnTo>
                    <a:pt x="0" y="0"/>
                  </a:lnTo>
                  <a:lnTo>
                    <a:pt x="42" y="43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741" name="Rectangle 69"/>
          <p:cNvSpPr>
            <a:spLocks noChangeArrowheads="1"/>
          </p:cNvSpPr>
          <p:nvPr/>
        </p:nvSpPr>
        <p:spPr bwMode="auto">
          <a:xfrm>
            <a:off x="5093921" y="7594003"/>
            <a:ext cx="415052" cy="5126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endParaRPr lang="en-US"/>
          </a:p>
        </p:txBody>
      </p:sp>
      <p:sp>
        <p:nvSpPr>
          <p:cNvPr id="156742" name="Rectangle 70"/>
          <p:cNvSpPr>
            <a:spLocks noChangeArrowheads="1"/>
          </p:cNvSpPr>
          <p:nvPr/>
        </p:nvSpPr>
        <p:spPr bwMode="auto">
          <a:xfrm>
            <a:off x="5120640" y="7710594"/>
            <a:ext cx="2404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743" name="Rectangle 71"/>
          <p:cNvSpPr>
            <a:spLocks noChangeArrowheads="1"/>
          </p:cNvSpPr>
          <p:nvPr/>
        </p:nvSpPr>
        <p:spPr bwMode="auto">
          <a:xfrm>
            <a:off x="1852576" y="9504893"/>
            <a:ext cx="1916228" cy="88011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128016" tIns="64008" rIns="128016" bIns="64008"/>
          <a:lstStyle/>
          <a:p>
            <a:r>
              <a:rPr lang="mn-M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Чулуужсан нүүрсний нөөц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745" name="Rectangle 73"/>
          <p:cNvSpPr>
            <a:spLocks noChangeArrowheads="1"/>
          </p:cNvSpPr>
          <p:nvPr/>
        </p:nvSpPr>
        <p:spPr bwMode="auto">
          <a:xfrm>
            <a:off x="2648057" y="9939727"/>
            <a:ext cx="48731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700" b="1" dirty="0">
                <a:solidFill>
                  <a:srgbClr val="000000"/>
                </a:solidFill>
                <a:latin typeface="Arial" charset="0"/>
              </a:rPr>
              <a:t>4000</a:t>
            </a:r>
            <a:endParaRPr lang="en-GB" sz="4500" dirty="0"/>
          </a:p>
        </p:txBody>
      </p:sp>
      <p:sp>
        <p:nvSpPr>
          <p:cNvPr id="156746" name="Rectangle 74"/>
          <p:cNvSpPr>
            <a:spLocks noChangeArrowheads="1"/>
          </p:cNvSpPr>
          <p:nvPr/>
        </p:nvSpPr>
        <p:spPr bwMode="auto">
          <a:xfrm>
            <a:off x="2296954" y="10585027"/>
            <a:ext cx="1471851" cy="88011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128016" tIns="64008" rIns="128016" bIns="64008"/>
          <a:lstStyle/>
          <a:p>
            <a:endParaRPr lang="en-US"/>
          </a:p>
        </p:txBody>
      </p:sp>
      <p:sp>
        <p:nvSpPr>
          <p:cNvPr id="156747" name="Rectangle 75"/>
          <p:cNvSpPr>
            <a:spLocks noChangeArrowheads="1"/>
          </p:cNvSpPr>
          <p:nvPr/>
        </p:nvSpPr>
        <p:spPr bwMode="auto">
          <a:xfrm>
            <a:off x="2400300" y="10585026"/>
            <a:ext cx="136850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mn-M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Карбонатлаг чулуу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748" name="Rectangle 76"/>
          <p:cNvSpPr>
            <a:spLocks noChangeArrowheads="1"/>
          </p:cNvSpPr>
          <p:nvPr/>
        </p:nvSpPr>
        <p:spPr bwMode="auto">
          <a:xfrm>
            <a:off x="2780348" y="11038418"/>
            <a:ext cx="5450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65x10</a:t>
            </a:r>
            <a:endParaRPr lang="en-GB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749" name="Rectangle 77"/>
          <p:cNvSpPr>
            <a:spLocks noChangeArrowheads="1"/>
          </p:cNvSpPr>
          <p:nvPr/>
        </p:nvSpPr>
        <p:spPr bwMode="auto">
          <a:xfrm>
            <a:off x="3181028" y="11029528"/>
            <a:ext cx="7854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100" b="1" dirty="0">
                <a:solidFill>
                  <a:srgbClr val="000000"/>
                </a:solidFill>
                <a:latin typeface="Arial" charset="0"/>
              </a:rPr>
              <a:t>6</a:t>
            </a:r>
            <a:endParaRPr lang="en-GB" sz="4500" dirty="0"/>
          </a:p>
        </p:txBody>
      </p:sp>
      <p:sp>
        <p:nvSpPr>
          <p:cNvPr id="156750" name="Rectangle 78"/>
          <p:cNvSpPr>
            <a:spLocks noChangeArrowheads="1"/>
          </p:cNvSpPr>
          <p:nvPr/>
        </p:nvSpPr>
        <p:spPr bwMode="auto">
          <a:xfrm>
            <a:off x="5717381" y="8178801"/>
            <a:ext cx="373380" cy="5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endParaRPr lang="en-US"/>
          </a:p>
        </p:txBody>
      </p:sp>
      <p:sp>
        <p:nvSpPr>
          <p:cNvPr id="156751" name="Rectangle 79"/>
          <p:cNvSpPr>
            <a:spLocks noChangeArrowheads="1"/>
          </p:cNvSpPr>
          <p:nvPr/>
        </p:nvSpPr>
        <p:spPr bwMode="auto">
          <a:xfrm>
            <a:off x="5814060" y="8279553"/>
            <a:ext cx="2436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700" b="1">
                <a:solidFill>
                  <a:srgbClr val="000000"/>
                </a:solidFill>
                <a:latin typeface="Arial" charset="0"/>
              </a:rPr>
              <a:t>40</a:t>
            </a:r>
            <a:endParaRPr lang="en-GB" sz="4500"/>
          </a:p>
        </p:txBody>
      </p:sp>
      <p:sp>
        <p:nvSpPr>
          <p:cNvPr id="156752" name="Rectangle 80"/>
          <p:cNvSpPr>
            <a:spLocks noChangeArrowheads="1"/>
          </p:cNvSpPr>
          <p:nvPr/>
        </p:nvSpPr>
        <p:spPr bwMode="auto">
          <a:xfrm>
            <a:off x="6117431" y="8178801"/>
            <a:ext cx="373380" cy="5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endParaRPr lang="en-US"/>
          </a:p>
        </p:txBody>
      </p:sp>
      <p:sp>
        <p:nvSpPr>
          <p:cNvPr id="156753" name="Rectangle 81"/>
          <p:cNvSpPr>
            <a:spLocks noChangeArrowheads="1"/>
          </p:cNvSpPr>
          <p:nvPr/>
        </p:nvSpPr>
        <p:spPr bwMode="auto">
          <a:xfrm>
            <a:off x="6214110" y="8279553"/>
            <a:ext cx="2436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700" b="1">
                <a:solidFill>
                  <a:srgbClr val="000000"/>
                </a:solidFill>
                <a:latin typeface="Arial" charset="0"/>
              </a:rPr>
              <a:t>50</a:t>
            </a:r>
            <a:endParaRPr lang="en-GB" sz="4500"/>
          </a:p>
        </p:txBody>
      </p:sp>
      <p:sp>
        <p:nvSpPr>
          <p:cNvPr id="156754" name="Rectangle 82"/>
          <p:cNvSpPr>
            <a:spLocks noChangeArrowheads="1"/>
          </p:cNvSpPr>
          <p:nvPr/>
        </p:nvSpPr>
        <p:spPr bwMode="auto">
          <a:xfrm>
            <a:off x="6877526" y="8146205"/>
            <a:ext cx="461725" cy="5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endParaRPr lang="en-US"/>
          </a:p>
        </p:txBody>
      </p:sp>
      <p:sp>
        <p:nvSpPr>
          <p:cNvPr id="156755" name="Rectangle 83"/>
          <p:cNvSpPr>
            <a:spLocks noChangeArrowheads="1"/>
          </p:cNvSpPr>
          <p:nvPr/>
        </p:nvSpPr>
        <p:spPr bwMode="auto">
          <a:xfrm>
            <a:off x="6983122" y="8196580"/>
            <a:ext cx="36548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700" b="1">
                <a:solidFill>
                  <a:srgbClr val="000000"/>
                </a:solidFill>
                <a:latin typeface="Arial" charset="0"/>
              </a:rPr>
              <a:t>100</a:t>
            </a:r>
            <a:endParaRPr lang="en-GB" sz="4500"/>
          </a:p>
        </p:txBody>
      </p:sp>
      <p:sp>
        <p:nvSpPr>
          <p:cNvPr id="156756" name="Rectangle 84"/>
          <p:cNvSpPr>
            <a:spLocks noChangeArrowheads="1"/>
          </p:cNvSpPr>
          <p:nvPr/>
        </p:nvSpPr>
        <p:spPr bwMode="auto">
          <a:xfrm>
            <a:off x="7344251" y="8155094"/>
            <a:ext cx="373380" cy="5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endParaRPr lang="en-US"/>
          </a:p>
        </p:txBody>
      </p:sp>
      <p:sp>
        <p:nvSpPr>
          <p:cNvPr id="156757" name="Rectangle 85"/>
          <p:cNvSpPr>
            <a:spLocks noChangeArrowheads="1"/>
          </p:cNvSpPr>
          <p:nvPr/>
        </p:nvSpPr>
        <p:spPr bwMode="auto">
          <a:xfrm>
            <a:off x="7440930" y="8255847"/>
            <a:ext cx="2436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700" b="1">
                <a:solidFill>
                  <a:srgbClr val="000000"/>
                </a:solidFill>
                <a:latin typeface="Arial" charset="0"/>
              </a:rPr>
              <a:t>92</a:t>
            </a:r>
            <a:endParaRPr lang="en-GB" sz="4500"/>
          </a:p>
        </p:txBody>
      </p:sp>
      <p:sp>
        <p:nvSpPr>
          <p:cNvPr id="156758" name="Rectangle 86"/>
          <p:cNvSpPr>
            <a:spLocks noChangeArrowheads="1"/>
          </p:cNvSpPr>
          <p:nvPr/>
        </p:nvSpPr>
        <p:spPr bwMode="auto">
          <a:xfrm>
            <a:off x="6424137" y="9577494"/>
            <a:ext cx="283369" cy="5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endParaRPr lang="en-US"/>
          </a:p>
        </p:txBody>
      </p:sp>
      <p:sp>
        <p:nvSpPr>
          <p:cNvPr id="156759" name="Rectangle 87"/>
          <p:cNvSpPr>
            <a:spLocks noChangeArrowheads="1"/>
          </p:cNvSpPr>
          <p:nvPr/>
        </p:nvSpPr>
        <p:spPr bwMode="auto">
          <a:xfrm>
            <a:off x="6520816" y="9678247"/>
            <a:ext cx="12182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700" b="1" dirty="0">
                <a:solidFill>
                  <a:srgbClr val="000000"/>
                </a:solidFill>
                <a:latin typeface="Arial" charset="0"/>
              </a:rPr>
              <a:t>6</a:t>
            </a:r>
            <a:endParaRPr lang="en-GB" sz="4500" dirty="0"/>
          </a:p>
        </p:txBody>
      </p:sp>
      <p:sp>
        <p:nvSpPr>
          <p:cNvPr id="156760" name="Rectangle 88"/>
          <p:cNvSpPr>
            <a:spLocks noChangeArrowheads="1"/>
          </p:cNvSpPr>
          <p:nvPr/>
        </p:nvSpPr>
        <p:spPr bwMode="auto">
          <a:xfrm>
            <a:off x="5797392" y="9530081"/>
            <a:ext cx="283369" cy="5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endParaRPr lang="en-US"/>
          </a:p>
        </p:txBody>
      </p:sp>
      <p:sp>
        <p:nvSpPr>
          <p:cNvPr id="156761" name="Rectangle 89"/>
          <p:cNvSpPr>
            <a:spLocks noChangeArrowheads="1"/>
          </p:cNvSpPr>
          <p:nvPr/>
        </p:nvSpPr>
        <p:spPr bwMode="auto">
          <a:xfrm>
            <a:off x="5894071" y="9630833"/>
            <a:ext cx="12182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700" b="1" dirty="0">
                <a:solidFill>
                  <a:srgbClr val="000000"/>
                </a:solidFill>
                <a:latin typeface="Arial" charset="0"/>
              </a:rPr>
              <a:t>6</a:t>
            </a:r>
            <a:endParaRPr lang="en-GB" sz="4500" dirty="0"/>
          </a:p>
        </p:txBody>
      </p:sp>
      <p:sp>
        <p:nvSpPr>
          <p:cNvPr id="156762" name="Rectangle 90"/>
          <p:cNvSpPr>
            <a:spLocks noChangeArrowheads="1"/>
          </p:cNvSpPr>
          <p:nvPr/>
        </p:nvSpPr>
        <p:spPr bwMode="auto">
          <a:xfrm>
            <a:off x="6570822" y="8652934"/>
            <a:ext cx="283369" cy="5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endParaRPr lang="en-US"/>
          </a:p>
        </p:txBody>
      </p:sp>
      <p:sp>
        <p:nvSpPr>
          <p:cNvPr id="156763" name="Rectangle 91"/>
          <p:cNvSpPr>
            <a:spLocks noChangeArrowheads="1"/>
          </p:cNvSpPr>
          <p:nvPr/>
        </p:nvSpPr>
        <p:spPr bwMode="auto">
          <a:xfrm>
            <a:off x="6667501" y="8753687"/>
            <a:ext cx="12182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700" b="1">
                <a:solidFill>
                  <a:srgbClr val="000000"/>
                </a:solidFill>
                <a:latin typeface="Arial" charset="0"/>
              </a:rPr>
              <a:t>4</a:t>
            </a:r>
            <a:endParaRPr lang="en-GB" sz="4500"/>
          </a:p>
        </p:txBody>
      </p:sp>
      <p:sp>
        <p:nvSpPr>
          <p:cNvPr id="156764" name="Rectangle 92"/>
          <p:cNvSpPr>
            <a:spLocks noChangeArrowheads="1"/>
          </p:cNvSpPr>
          <p:nvPr/>
        </p:nvSpPr>
        <p:spPr bwMode="auto">
          <a:xfrm>
            <a:off x="7077552" y="9553788"/>
            <a:ext cx="416719" cy="5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endParaRPr lang="en-US"/>
          </a:p>
        </p:txBody>
      </p:sp>
      <p:sp>
        <p:nvSpPr>
          <p:cNvPr id="156765" name="Rectangle 93"/>
          <p:cNvSpPr>
            <a:spLocks noChangeArrowheads="1"/>
          </p:cNvSpPr>
          <p:nvPr/>
        </p:nvSpPr>
        <p:spPr bwMode="auto">
          <a:xfrm>
            <a:off x="7174231" y="9654540"/>
            <a:ext cx="30457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700" b="1">
                <a:solidFill>
                  <a:srgbClr val="000000"/>
                </a:solidFill>
                <a:latin typeface="Arial" charset="0"/>
              </a:rPr>
              <a:t>0.2</a:t>
            </a:r>
            <a:endParaRPr lang="en-GB" sz="4500"/>
          </a:p>
        </p:txBody>
      </p:sp>
      <p:grpSp>
        <p:nvGrpSpPr>
          <p:cNvPr id="9" name="Group 94"/>
          <p:cNvGrpSpPr>
            <a:grpSpLocks/>
          </p:cNvGrpSpPr>
          <p:nvPr/>
        </p:nvGrpSpPr>
        <p:grpSpPr bwMode="auto">
          <a:xfrm>
            <a:off x="6009085" y="8069157"/>
            <a:ext cx="145018" cy="521547"/>
            <a:chOff x="3605" y="2449"/>
            <a:chExt cx="87" cy="176"/>
          </a:xfrm>
        </p:grpSpPr>
        <p:sp>
          <p:nvSpPr>
            <p:cNvPr id="156767" name="Rectangle 95"/>
            <p:cNvSpPr>
              <a:spLocks noChangeArrowheads="1"/>
            </p:cNvSpPr>
            <p:nvPr/>
          </p:nvSpPr>
          <p:spPr bwMode="auto">
            <a:xfrm>
              <a:off x="3640" y="2507"/>
              <a:ext cx="16" cy="1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68" name="Freeform 96"/>
            <p:cNvSpPr>
              <a:spLocks/>
            </p:cNvSpPr>
            <p:nvPr/>
          </p:nvSpPr>
          <p:spPr bwMode="auto">
            <a:xfrm>
              <a:off x="3605" y="2449"/>
              <a:ext cx="87" cy="87"/>
            </a:xfrm>
            <a:custGeom>
              <a:avLst/>
              <a:gdLst/>
              <a:ahLst/>
              <a:cxnLst>
                <a:cxn ang="0">
                  <a:pos x="87" y="87"/>
                </a:cxn>
                <a:cxn ang="0">
                  <a:pos x="43" y="0"/>
                </a:cxn>
                <a:cxn ang="0">
                  <a:pos x="0" y="87"/>
                </a:cxn>
                <a:cxn ang="0">
                  <a:pos x="43" y="60"/>
                </a:cxn>
                <a:cxn ang="0">
                  <a:pos x="87" y="87"/>
                </a:cxn>
              </a:cxnLst>
              <a:rect l="0" t="0" r="r" b="b"/>
              <a:pathLst>
                <a:path w="87" h="87">
                  <a:moveTo>
                    <a:pt x="87" y="87"/>
                  </a:moveTo>
                  <a:lnTo>
                    <a:pt x="43" y="0"/>
                  </a:lnTo>
                  <a:lnTo>
                    <a:pt x="0" y="87"/>
                  </a:lnTo>
                  <a:lnTo>
                    <a:pt x="43" y="60"/>
                  </a:lnTo>
                  <a:lnTo>
                    <a:pt x="87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97"/>
          <p:cNvGrpSpPr>
            <a:grpSpLocks/>
          </p:cNvGrpSpPr>
          <p:nvPr/>
        </p:nvGrpSpPr>
        <p:grpSpPr bwMode="auto">
          <a:xfrm>
            <a:off x="6407468" y="8092864"/>
            <a:ext cx="145019" cy="568960"/>
            <a:chOff x="3844" y="2457"/>
            <a:chExt cx="87" cy="192"/>
          </a:xfrm>
        </p:grpSpPr>
        <p:sp>
          <p:nvSpPr>
            <p:cNvPr id="156770" name="Rectangle 98"/>
            <p:cNvSpPr>
              <a:spLocks noChangeArrowheads="1"/>
            </p:cNvSpPr>
            <p:nvPr/>
          </p:nvSpPr>
          <p:spPr bwMode="auto">
            <a:xfrm>
              <a:off x="3880" y="2457"/>
              <a:ext cx="16" cy="1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71" name="Freeform 99"/>
            <p:cNvSpPr>
              <a:spLocks/>
            </p:cNvSpPr>
            <p:nvPr/>
          </p:nvSpPr>
          <p:spPr bwMode="auto">
            <a:xfrm>
              <a:off x="3844" y="2562"/>
              <a:ext cx="87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87"/>
                </a:cxn>
                <a:cxn ang="0">
                  <a:pos x="87" y="0"/>
                </a:cxn>
                <a:cxn ang="0">
                  <a:pos x="44" y="27"/>
                </a:cxn>
                <a:cxn ang="0">
                  <a:pos x="0" y="0"/>
                </a:cxn>
              </a:cxnLst>
              <a:rect l="0" t="0" r="r" b="b"/>
              <a:pathLst>
                <a:path w="87" h="87">
                  <a:moveTo>
                    <a:pt x="0" y="0"/>
                  </a:moveTo>
                  <a:lnTo>
                    <a:pt x="44" y="87"/>
                  </a:lnTo>
                  <a:lnTo>
                    <a:pt x="87" y="0"/>
                  </a:lnTo>
                  <a:lnTo>
                    <a:pt x="44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00"/>
          <p:cNvGrpSpPr>
            <a:grpSpLocks/>
          </p:cNvGrpSpPr>
          <p:nvPr/>
        </p:nvGrpSpPr>
        <p:grpSpPr bwMode="auto">
          <a:xfrm>
            <a:off x="6855857" y="8057304"/>
            <a:ext cx="145018" cy="533400"/>
            <a:chOff x="4113" y="2445"/>
            <a:chExt cx="87" cy="180"/>
          </a:xfrm>
        </p:grpSpPr>
        <p:sp>
          <p:nvSpPr>
            <p:cNvPr id="156773" name="Rectangle 101"/>
            <p:cNvSpPr>
              <a:spLocks noChangeArrowheads="1"/>
            </p:cNvSpPr>
            <p:nvPr/>
          </p:nvSpPr>
          <p:spPr bwMode="auto">
            <a:xfrm>
              <a:off x="4148" y="2503"/>
              <a:ext cx="16" cy="1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74" name="Freeform 102"/>
            <p:cNvSpPr>
              <a:spLocks/>
            </p:cNvSpPr>
            <p:nvPr/>
          </p:nvSpPr>
          <p:spPr bwMode="auto">
            <a:xfrm>
              <a:off x="4113" y="2445"/>
              <a:ext cx="87" cy="87"/>
            </a:xfrm>
            <a:custGeom>
              <a:avLst/>
              <a:gdLst/>
              <a:ahLst/>
              <a:cxnLst>
                <a:cxn ang="0">
                  <a:pos x="87" y="87"/>
                </a:cxn>
                <a:cxn ang="0">
                  <a:pos x="43" y="0"/>
                </a:cxn>
                <a:cxn ang="0">
                  <a:pos x="0" y="87"/>
                </a:cxn>
                <a:cxn ang="0">
                  <a:pos x="43" y="60"/>
                </a:cxn>
                <a:cxn ang="0">
                  <a:pos x="87" y="87"/>
                </a:cxn>
              </a:cxnLst>
              <a:rect l="0" t="0" r="r" b="b"/>
              <a:pathLst>
                <a:path w="87" h="87">
                  <a:moveTo>
                    <a:pt x="87" y="87"/>
                  </a:moveTo>
                  <a:lnTo>
                    <a:pt x="43" y="0"/>
                  </a:lnTo>
                  <a:lnTo>
                    <a:pt x="0" y="87"/>
                  </a:lnTo>
                  <a:lnTo>
                    <a:pt x="43" y="60"/>
                  </a:lnTo>
                  <a:lnTo>
                    <a:pt x="87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03"/>
          <p:cNvGrpSpPr>
            <a:grpSpLocks/>
          </p:cNvGrpSpPr>
          <p:nvPr/>
        </p:nvGrpSpPr>
        <p:grpSpPr bwMode="auto">
          <a:xfrm>
            <a:off x="7247573" y="8075084"/>
            <a:ext cx="145019" cy="533400"/>
            <a:chOff x="4348" y="2451"/>
            <a:chExt cx="87" cy="180"/>
          </a:xfrm>
        </p:grpSpPr>
        <p:sp>
          <p:nvSpPr>
            <p:cNvPr id="156776" name="Rectangle 104"/>
            <p:cNvSpPr>
              <a:spLocks noChangeArrowheads="1"/>
            </p:cNvSpPr>
            <p:nvPr/>
          </p:nvSpPr>
          <p:spPr bwMode="auto">
            <a:xfrm>
              <a:off x="4384" y="2451"/>
              <a:ext cx="16" cy="1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77" name="Freeform 105"/>
            <p:cNvSpPr>
              <a:spLocks/>
            </p:cNvSpPr>
            <p:nvPr/>
          </p:nvSpPr>
          <p:spPr bwMode="auto">
            <a:xfrm>
              <a:off x="4348" y="2544"/>
              <a:ext cx="87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87"/>
                </a:cxn>
                <a:cxn ang="0">
                  <a:pos x="87" y="0"/>
                </a:cxn>
                <a:cxn ang="0">
                  <a:pos x="44" y="27"/>
                </a:cxn>
                <a:cxn ang="0">
                  <a:pos x="0" y="0"/>
                </a:cxn>
              </a:cxnLst>
              <a:rect l="0" t="0" r="r" b="b"/>
              <a:pathLst>
                <a:path w="87" h="87">
                  <a:moveTo>
                    <a:pt x="0" y="0"/>
                  </a:moveTo>
                  <a:lnTo>
                    <a:pt x="44" y="87"/>
                  </a:lnTo>
                  <a:lnTo>
                    <a:pt x="87" y="0"/>
                  </a:lnTo>
                  <a:lnTo>
                    <a:pt x="44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06"/>
          <p:cNvGrpSpPr>
            <a:grpSpLocks/>
          </p:cNvGrpSpPr>
          <p:nvPr/>
        </p:nvGrpSpPr>
        <p:grpSpPr bwMode="auto">
          <a:xfrm>
            <a:off x="6560820" y="8975938"/>
            <a:ext cx="373380" cy="257809"/>
            <a:chOff x="3936" y="2755"/>
            <a:chExt cx="224" cy="87"/>
          </a:xfrm>
        </p:grpSpPr>
        <p:sp>
          <p:nvSpPr>
            <p:cNvPr id="156779" name="Freeform 107"/>
            <p:cNvSpPr>
              <a:spLocks/>
            </p:cNvSpPr>
            <p:nvPr/>
          </p:nvSpPr>
          <p:spPr bwMode="auto">
            <a:xfrm>
              <a:off x="3936" y="2785"/>
              <a:ext cx="167" cy="2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6"/>
                </a:cxn>
                <a:cxn ang="0">
                  <a:pos x="166" y="22"/>
                </a:cxn>
                <a:cxn ang="0">
                  <a:pos x="167" y="6"/>
                </a:cxn>
                <a:cxn ang="0">
                  <a:pos x="1" y="0"/>
                </a:cxn>
              </a:cxnLst>
              <a:rect l="0" t="0" r="r" b="b"/>
              <a:pathLst>
                <a:path w="167" h="22">
                  <a:moveTo>
                    <a:pt x="1" y="0"/>
                  </a:moveTo>
                  <a:lnTo>
                    <a:pt x="0" y="16"/>
                  </a:lnTo>
                  <a:lnTo>
                    <a:pt x="166" y="22"/>
                  </a:lnTo>
                  <a:lnTo>
                    <a:pt x="167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80" name="Freeform 108"/>
            <p:cNvSpPr>
              <a:spLocks/>
            </p:cNvSpPr>
            <p:nvPr/>
          </p:nvSpPr>
          <p:spPr bwMode="auto">
            <a:xfrm>
              <a:off x="4072" y="2755"/>
              <a:ext cx="88" cy="87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88" y="46"/>
                </a:cxn>
                <a:cxn ang="0">
                  <a:pos x="2" y="0"/>
                </a:cxn>
                <a:cxn ang="0">
                  <a:pos x="28" y="44"/>
                </a:cxn>
                <a:cxn ang="0">
                  <a:pos x="0" y="87"/>
                </a:cxn>
              </a:cxnLst>
              <a:rect l="0" t="0" r="r" b="b"/>
              <a:pathLst>
                <a:path w="88" h="87">
                  <a:moveTo>
                    <a:pt x="0" y="87"/>
                  </a:moveTo>
                  <a:lnTo>
                    <a:pt x="88" y="46"/>
                  </a:lnTo>
                  <a:lnTo>
                    <a:pt x="2" y="0"/>
                  </a:lnTo>
                  <a:lnTo>
                    <a:pt x="28" y="4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09"/>
          <p:cNvGrpSpPr>
            <a:grpSpLocks/>
          </p:cNvGrpSpPr>
          <p:nvPr/>
        </p:nvGrpSpPr>
        <p:grpSpPr bwMode="auto">
          <a:xfrm>
            <a:off x="6007418" y="9515264"/>
            <a:ext cx="145019" cy="568960"/>
            <a:chOff x="3604" y="2937"/>
            <a:chExt cx="87" cy="192"/>
          </a:xfrm>
        </p:grpSpPr>
        <p:sp>
          <p:nvSpPr>
            <p:cNvPr id="156782" name="Rectangle 110"/>
            <p:cNvSpPr>
              <a:spLocks noChangeArrowheads="1"/>
            </p:cNvSpPr>
            <p:nvPr/>
          </p:nvSpPr>
          <p:spPr bwMode="auto">
            <a:xfrm>
              <a:off x="3640" y="2937"/>
              <a:ext cx="16" cy="1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83" name="Freeform 111"/>
            <p:cNvSpPr>
              <a:spLocks/>
            </p:cNvSpPr>
            <p:nvPr/>
          </p:nvSpPr>
          <p:spPr bwMode="auto">
            <a:xfrm>
              <a:off x="3604" y="3042"/>
              <a:ext cx="87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87"/>
                </a:cxn>
                <a:cxn ang="0">
                  <a:pos x="87" y="0"/>
                </a:cxn>
                <a:cxn ang="0">
                  <a:pos x="44" y="27"/>
                </a:cxn>
                <a:cxn ang="0">
                  <a:pos x="0" y="0"/>
                </a:cxn>
              </a:cxnLst>
              <a:rect l="0" t="0" r="r" b="b"/>
              <a:pathLst>
                <a:path w="87" h="87">
                  <a:moveTo>
                    <a:pt x="0" y="0"/>
                  </a:moveTo>
                  <a:lnTo>
                    <a:pt x="44" y="87"/>
                  </a:lnTo>
                  <a:lnTo>
                    <a:pt x="87" y="0"/>
                  </a:lnTo>
                  <a:lnTo>
                    <a:pt x="44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12"/>
          <p:cNvGrpSpPr>
            <a:grpSpLocks/>
          </p:cNvGrpSpPr>
          <p:nvPr/>
        </p:nvGrpSpPr>
        <p:grpSpPr bwMode="auto">
          <a:xfrm>
            <a:off x="6500352" y="9415992"/>
            <a:ext cx="435054" cy="752687"/>
            <a:chOff x="3883" y="2929"/>
            <a:chExt cx="261" cy="254"/>
          </a:xfrm>
        </p:grpSpPr>
        <p:sp>
          <p:nvSpPr>
            <p:cNvPr id="156785" name="Freeform 113"/>
            <p:cNvSpPr>
              <a:spLocks/>
            </p:cNvSpPr>
            <p:nvPr/>
          </p:nvSpPr>
          <p:spPr bwMode="auto">
            <a:xfrm>
              <a:off x="3883" y="2964"/>
              <a:ext cx="226" cy="219"/>
            </a:xfrm>
            <a:custGeom>
              <a:avLst/>
              <a:gdLst/>
              <a:ahLst/>
              <a:cxnLst>
                <a:cxn ang="0">
                  <a:pos x="0" y="208"/>
                </a:cxn>
                <a:cxn ang="0">
                  <a:pos x="11" y="219"/>
                </a:cxn>
                <a:cxn ang="0">
                  <a:pos x="226" y="11"/>
                </a:cxn>
                <a:cxn ang="0">
                  <a:pos x="215" y="0"/>
                </a:cxn>
                <a:cxn ang="0">
                  <a:pos x="0" y="208"/>
                </a:cxn>
              </a:cxnLst>
              <a:rect l="0" t="0" r="r" b="b"/>
              <a:pathLst>
                <a:path w="226" h="219">
                  <a:moveTo>
                    <a:pt x="0" y="208"/>
                  </a:moveTo>
                  <a:lnTo>
                    <a:pt x="11" y="219"/>
                  </a:lnTo>
                  <a:lnTo>
                    <a:pt x="226" y="11"/>
                  </a:lnTo>
                  <a:lnTo>
                    <a:pt x="215" y="0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86" name="Freeform 114"/>
            <p:cNvSpPr>
              <a:spLocks/>
            </p:cNvSpPr>
            <p:nvPr/>
          </p:nvSpPr>
          <p:spPr bwMode="auto">
            <a:xfrm>
              <a:off x="4052" y="2929"/>
              <a:ext cx="92" cy="92"/>
            </a:xfrm>
            <a:custGeom>
              <a:avLst/>
              <a:gdLst/>
              <a:ahLst/>
              <a:cxnLst>
                <a:cxn ang="0">
                  <a:pos x="61" y="92"/>
                </a:cxn>
                <a:cxn ang="0">
                  <a:pos x="92" y="0"/>
                </a:cxn>
                <a:cxn ang="0">
                  <a:pos x="0" y="30"/>
                </a:cxn>
                <a:cxn ang="0">
                  <a:pos x="49" y="42"/>
                </a:cxn>
                <a:cxn ang="0">
                  <a:pos x="61" y="92"/>
                </a:cxn>
              </a:cxnLst>
              <a:rect l="0" t="0" r="r" b="b"/>
              <a:pathLst>
                <a:path w="92" h="92">
                  <a:moveTo>
                    <a:pt x="61" y="92"/>
                  </a:moveTo>
                  <a:lnTo>
                    <a:pt x="92" y="0"/>
                  </a:lnTo>
                  <a:lnTo>
                    <a:pt x="0" y="30"/>
                  </a:lnTo>
                  <a:lnTo>
                    <a:pt x="49" y="42"/>
                  </a:lnTo>
                  <a:lnTo>
                    <a:pt x="61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15"/>
          <p:cNvGrpSpPr>
            <a:grpSpLocks/>
          </p:cNvGrpSpPr>
          <p:nvPr/>
        </p:nvGrpSpPr>
        <p:grpSpPr bwMode="auto">
          <a:xfrm>
            <a:off x="7380923" y="9515264"/>
            <a:ext cx="145019" cy="687493"/>
            <a:chOff x="4428" y="2937"/>
            <a:chExt cx="87" cy="232"/>
          </a:xfrm>
        </p:grpSpPr>
        <p:sp>
          <p:nvSpPr>
            <p:cNvPr id="156788" name="Rectangle 116"/>
            <p:cNvSpPr>
              <a:spLocks noChangeArrowheads="1"/>
            </p:cNvSpPr>
            <p:nvPr/>
          </p:nvSpPr>
          <p:spPr bwMode="auto">
            <a:xfrm>
              <a:off x="4464" y="2937"/>
              <a:ext cx="16" cy="17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89" name="Freeform 117"/>
            <p:cNvSpPr>
              <a:spLocks/>
            </p:cNvSpPr>
            <p:nvPr/>
          </p:nvSpPr>
          <p:spPr bwMode="auto">
            <a:xfrm>
              <a:off x="4428" y="3082"/>
              <a:ext cx="87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87"/>
                </a:cxn>
                <a:cxn ang="0">
                  <a:pos x="87" y="0"/>
                </a:cxn>
                <a:cxn ang="0">
                  <a:pos x="44" y="27"/>
                </a:cxn>
                <a:cxn ang="0">
                  <a:pos x="0" y="0"/>
                </a:cxn>
              </a:cxnLst>
              <a:rect l="0" t="0" r="r" b="b"/>
              <a:pathLst>
                <a:path w="87" h="87">
                  <a:moveTo>
                    <a:pt x="0" y="0"/>
                  </a:moveTo>
                  <a:lnTo>
                    <a:pt x="44" y="87"/>
                  </a:lnTo>
                  <a:lnTo>
                    <a:pt x="87" y="0"/>
                  </a:lnTo>
                  <a:lnTo>
                    <a:pt x="44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816939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49285" y="1338371"/>
            <a:ext cx="8161020" cy="585679"/>
          </a:xfrm>
        </p:spPr>
        <p:txBody>
          <a:bodyPr>
            <a:normAutofit/>
          </a:bodyPr>
          <a:lstStyle/>
          <a:p>
            <a:pPr algn="ctr"/>
            <a:r>
              <a:rPr lang="mn-MN" sz="2000" b="1" dirty="0">
                <a:latin typeface="Times New Roman" pitchFamily="18" charset="0"/>
                <a:cs typeface="Times New Roman" pitchFamily="18" charset="0"/>
              </a:rPr>
              <a:t>ДЭЛХИЙН </a:t>
            </a:r>
            <a:r>
              <a:rPr lang="mn-MN" sz="2000" b="1" dirty="0">
                <a:latin typeface="Times New Roman" pitchFamily="18" charset="0"/>
                <a:cs typeface="Times New Roman" pitchFamily="18" charset="0"/>
              </a:rPr>
              <a:t>НҮҮРСТӨРӨГЧИЙН МӨЧЛӨГ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2715339" y="2360971"/>
            <a:ext cx="4628912" cy="54821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pPr algn="ctr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3372323" y="2635079"/>
            <a:ext cx="2793683" cy="57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0" t="35000" r="24791" b="16296"/>
          <a:stretch/>
        </p:blipFill>
        <p:spPr bwMode="auto">
          <a:xfrm>
            <a:off x="952500" y="2635079"/>
            <a:ext cx="8324850" cy="812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" name="Rectangle 4"/>
          <p:cNvSpPr>
            <a:spLocks noChangeArrowheads="1"/>
          </p:cNvSpPr>
          <p:nvPr/>
        </p:nvSpPr>
        <p:spPr bwMode="auto">
          <a:xfrm>
            <a:off x="2715337" y="1812755"/>
            <a:ext cx="4628912" cy="54821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Агаар мандал 750, жилд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60862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1762</TotalTime>
  <Words>102</Words>
  <Application>Microsoft Office PowerPoint</Application>
  <PresentationFormat>A3 Paper (297x420 mm)</PresentationFormat>
  <Paragraphs>49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ДЭЛХИЙН НҮҮРСТӨРӨГЧИЙН МӨЧЛӨГ</vt:lpstr>
      <vt:lpstr>ДЭЛХИЙН НҮҮРСТӨРӨГЧИЙН МӨЧЛӨГ</vt:lpstr>
      <vt:lpstr>ДЭЛХИЙН НҮҮРСТӨРӨГЧИЙН МӨЧЛӨГ</vt:lpstr>
      <vt:lpstr>ДЭЛХИЙН НҮҮРСТӨРӨГЧИЙН МӨЧЛӨГ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KB</dc:creator>
  <cp:lastModifiedBy>admin</cp:lastModifiedBy>
  <cp:revision>238</cp:revision>
  <dcterms:created xsi:type="dcterms:W3CDTF">2021-04-14T06:20:25Z</dcterms:created>
  <dcterms:modified xsi:type="dcterms:W3CDTF">2023-10-17T04:59:15Z</dcterms:modified>
</cp:coreProperties>
</file>